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8" r:id="rId3"/>
    <p:sldId id="264" r:id="rId4"/>
    <p:sldId id="288" r:id="rId5"/>
    <p:sldId id="290" r:id="rId6"/>
    <p:sldId id="295" r:id="rId7"/>
    <p:sldId id="294" r:id="rId8"/>
    <p:sldId id="298" r:id="rId9"/>
    <p:sldId id="297" r:id="rId10"/>
    <p:sldId id="282" r:id="rId11"/>
    <p:sldId id="296" r:id="rId12"/>
    <p:sldId id="266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25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70C1FBF-03F7-4E80-BDC4-560F6AC81CCA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1B7CC0E-C16F-4C06-9460-390B88832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2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41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3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4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8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5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5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5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4C0E9-BB25-46A9-8DDC-E3E04626A9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723E-6CCD-419B-A13C-8B2455A3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3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киенко Ю.Д\Презентации\Для Въетнама Ильина\фон без надпис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6" y="0"/>
            <a:ext cx="940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акиенко Ю.Д\лого\Logo Insystem 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22607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293096"/>
            <a:ext cx="7152013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Система безопасности на транспорте </a:t>
            </a:r>
            <a:endParaRPr lang="ru-RU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ea typeface="Arial Narrow" pitchFamily="34" charset="0"/>
              <a:cs typeface="Arial Narrow" pitchFamily="34" charset="0"/>
              <a:sym typeface="Arial Narrow" pitchFamily="34" charset="0"/>
            </a:endParaRP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и 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в местах массового пребывания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людей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Arial Narrow" pitchFamily="34" charset="0"/>
              </a:rPr>
              <a:t>В Республике Дагестан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2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Макиенко Ю.Д\Презентации\Для Въетнама Ильина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" y="-52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акиенко Ю.Д\лого\Logo Insystem sm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288"/>
          <a:stretch/>
        </p:blipFill>
        <p:spPr bwMode="auto">
          <a:xfrm>
            <a:off x="7596336" y="5922046"/>
            <a:ext cx="567045" cy="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8"/>
          <p:cNvSpPr>
            <a:spLocks/>
          </p:cNvSpPr>
          <p:nvPr/>
        </p:nvSpPr>
        <p:spPr bwMode="auto">
          <a:xfrm>
            <a:off x="-1818976" y="2239197"/>
            <a:ext cx="22615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665" tIns="68953" rIns="120665" bIns="68953"/>
          <a:lstStyle/>
          <a:p>
            <a:pPr defTabSz="1239387"/>
            <a:r>
              <a:rPr lang="ru-RU" sz="2600">
                <a:solidFill>
                  <a:srgbClr val="33666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</a:t>
            </a:r>
            <a:endParaRPr lang="ru-RU"/>
          </a:p>
        </p:txBody>
      </p:sp>
      <p:sp>
        <p:nvSpPr>
          <p:cNvPr id="33" name="Rectangle 18"/>
          <p:cNvSpPr>
            <a:spLocks/>
          </p:cNvSpPr>
          <p:nvPr/>
        </p:nvSpPr>
        <p:spPr bwMode="auto">
          <a:xfrm>
            <a:off x="2051720" y="476672"/>
            <a:ext cx="4942769" cy="7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665" tIns="68953" rIns="120665" bIns="68953" anchor="b"/>
          <a:lstStyle/>
          <a:p>
            <a:pPr marL="460603" defTabSz="1239387"/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[</a:t>
            </a:r>
            <a:r>
              <a:rPr lang="ru-RU" sz="24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Мобильный комплекс СЗИОНТ</a:t>
            </a:r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]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570470"/>
            <a:ext cx="3600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Комплекс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</a:rPr>
              <a:t>аудиовидеосвязи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со спасателями на месте ЧС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Цифровая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передачу аудио- и видеосигнала от спасателя к модулю связи мобильному управляющему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оператора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штаба;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Аудиосвязь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между спасателями;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Регистрация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аудио- и видеоинформации с места ЧС, в течение 8 часов, посредством встроенных регистраторов в ранце спасателя;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Возможность выбора одного из 8 цифровых каналов связи между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штабом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и спасателем;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Связь спасателя с оператором штаба на расстоянии до 1000 м. в прямой видимости и до 400 м. в условиях городской застройки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D:\Макиенко Ю.Д\Продукты\КАВС новый\ЖИЛЕТ НО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82" y="2276872"/>
            <a:ext cx="1059345" cy="12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2903" y="5734997"/>
            <a:ext cx="996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Внутренняя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телефонная </a:t>
            </a:r>
          </a:p>
          <a:p>
            <a:pPr lvl="0"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связь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734997"/>
            <a:ext cx="1999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Передача данных посредством спутниковых каналов связи </a:t>
            </a:r>
          </a:p>
        </p:txBody>
      </p:sp>
      <p:pic>
        <p:nvPicPr>
          <p:cNvPr id="17" name="Picture 2" descr="F:\Презентации\буклет кавс детсад здоровь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81" y="2310926"/>
            <a:ext cx="1008174" cy="12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71600" y="1484784"/>
            <a:ext cx="7062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ИНСИСТЕМ внедрила подвижный  комплекс СЗИОНТ  для решения задач в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трудноступных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местах  в Республике Дагестан, в состав которого входит  мобильным комплексом  видеоконференцсвязи спасателя.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D:\Макиенко Ю.Д\Презентации\СЗИОНТ\2808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08" y="2284916"/>
            <a:ext cx="1655341" cy="11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8235" y="3357280"/>
            <a:ext cx="352215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Подвижный пункт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управления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Оповещение населения о ЧС, передача специальных световых и звуковых сигналов, речевых команд </a:t>
            </a: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и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сообщений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Организация радио- и спутниковой связи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Доступ в единое телефонное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IP-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пространство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c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службой спасения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Прием и передача факсимильных сообщений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ctr"/>
            <a:r>
              <a:rPr lang="ru-RU" sz="1200" b="1" dirty="0" smtClean="0">
                <a:solidFill>
                  <a:schemeClr val="accent6"/>
                </a:solidFill>
              </a:rPr>
              <a:t>Возможности</a:t>
            </a:r>
            <a:r>
              <a:rPr lang="en-US" sz="1200" b="1" dirty="0" smtClean="0">
                <a:solidFill>
                  <a:schemeClr val="accent6"/>
                </a:solidFill>
              </a:rPr>
              <a:t>:</a:t>
            </a:r>
          </a:p>
          <a:p>
            <a:pPr lvl="0"/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D:\Макиенко Ю.Д\Презентации\ЭЛЕМЕНТЫ\antenna - коп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02949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акиенко Ю.Д\Презентации\ЭЛЕМЕНТЫ\telephone_receiv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50" y="532859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Макиенко Ю.Д\Презентации\ЭЛЕМЕНТЫ\WiMAX_Foru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26536"/>
            <a:ext cx="726187" cy="6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киенко Ю.Д\Презентации\Для Въетнама Ильина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" y="-27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акиенко Ю.Д\лого\Logo Insystem sm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288"/>
          <a:stretch/>
        </p:blipFill>
        <p:spPr bwMode="auto">
          <a:xfrm>
            <a:off x="7524328" y="5877272"/>
            <a:ext cx="567045" cy="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8"/>
          <p:cNvSpPr>
            <a:spLocks/>
          </p:cNvSpPr>
          <p:nvPr/>
        </p:nvSpPr>
        <p:spPr bwMode="auto">
          <a:xfrm>
            <a:off x="-1818976" y="2239197"/>
            <a:ext cx="22615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665" tIns="68953" rIns="120665" bIns="68953"/>
          <a:lstStyle/>
          <a:p>
            <a:pPr defTabSz="1239387"/>
            <a:r>
              <a:rPr lang="ru-RU" sz="2600">
                <a:solidFill>
                  <a:srgbClr val="33666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</a:t>
            </a:r>
            <a:endParaRPr lang="ru-RU"/>
          </a:p>
        </p:txBody>
      </p:sp>
      <p:sp>
        <p:nvSpPr>
          <p:cNvPr id="33" name="Rectangle 18"/>
          <p:cNvSpPr>
            <a:spLocks/>
          </p:cNvSpPr>
          <p:nvPr/>
        </p:nvSpPr>
        <p:spPr bwMode="auto">
          <a:xfrm>
            <a:off x="411569" y="332656"/>
            <a:ext cx="10513168" cy="7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665" tIns="68953" rIns="120665" bIns="68953" anchor="b"/>
          <a:lstStyle/>
          <a:p>
            <a:pPr marL="460603" defTabSz="1239387"/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[</a:t>
            </a:r>
            <a:r>
              <a:rPr lang="ru-RU" sz="24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Итоги реализации СЗИОНТ в Республике Дагестан</a:t>
            </a:r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]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221380"/>
            <a:ext cx="7344816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ts val="1400"/>
              </a:lnSpc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‑ 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  реализован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комплекс организационных и технических мероприятий, направленных на повышение защищенности населения на транспорте от ЧС природного и техногенного характера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79388" indent="-179388">
              <a:lnSpc>
                <a:spcPts val="1400"/>
              </a:lnSpc>
            </a:pP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  <a:p>
            <a:pPr marL="179388" indent="-179388">
              <a:lnSpc>
                <a:spcPts val="1400"/>
              </a:lnSpc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‑ 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 объекты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транспортной инфраструктуры и транспортные средства оснащены инженерно-техническими средствами и системами обеспечения транспортной безопасности, предусматривающими возможность их расширения и создания централизованных распределенных систем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79388" indent="-179388">
              <a:lnSpc>
                <a:spcPts val="1400"/>
              </a:lnSpc>
            </a:pP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  <a:p>
            <a:pPr marL="179388" indent="-179388">
              <a:lnSpc>
                <a:spcPts val="1400"/>
              </a:lnSpc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‑ 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  разработан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и реализован комплекс мероприятий, направленных на повышение информированности населения по вопросам обеспечения транспортной безопасности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79388" indent="-179388">
              <a:lnSpc>
                <a:spcPts val="1400"/>
              </a:lnSpc>
            </a:pP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  <a:p>
            <a:pPr marL="179388" indent="-179388">
              <a:lnSpc>
                <a:spcPts val="1400"/>
              </a:lnSpc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‑ 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  разработана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и внедрена единая государственная информационная система обеспечения транспортной безопасности, сформирована ее базовая информационно-телекоммуникационная инфраструктура и  автоматизированные централизованные базы данных, в том числе персональных данных о пассажирах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79388" indent="-179388">
              <a:lnSpc>
                <a:spcPts val="1400"/>
              </a:lnSpc>
            </a:pP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  <a:p>
            <a:pPr marL="179388" indent="-179388">
              <a:lnSpc>
                <a:spcPts val="1400"/>
              </a:lnSpc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‑ 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  созданы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и внедрены комплексные системы информирования и оповещения населения на транспорте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79388" indent="-179388">
              <a:lnSpc>
                <a:spcPts val="1400"/>
              </a:lnSpc>
            </a:pP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  <a:p>
            <a:pPr marL="179388" indent="-179388">
              <a:lnSpc>
                <a:spcPts val="1400"/>
              </a:lnSpc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‑ 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 существующие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и создаваемые информационные системы, решающие задачи в области обеспечения безопасности населения на транспорте, информирования и оповещения населения, должны быть интегрированы в единое защищенное закрытое информационное пространство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79388" indent="-179388">
              <a:lnSpc>
                <a:spcPts val="1400"/>
              </a:lnSpc>
            </a:pP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  <a:p>
            <a:pPr marL="179388" indent="-179388">
              <a:lnSpc>
                <a:spcPts val="1400"/>
              </a:lnSpc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‑ 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  организован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сбор информации и наблюдение за обстановкой и состоянием правопорядка в местах массового пребывания людей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179388" indent="-179388">
              <a:lnSpc>
                <a:spcPts val="1400"/>
              </a:lnSpc>
            </a:pP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  <a:p>
            <a:pPr marL="179388" indent="-179388">
              <a:lnSpc>
                <a:spcPts val="1400"/>
              </a:lnSpc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‑ 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  организован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радиационный и химический контроль, созданы системы звукового </a:t>
            </a:r>
            <a:endParaRPr lang="ru-RU" sz="1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9388" indent="-179388">
              <a:lnSpc>
                <a:spcPts val="1400"/>
              </a:lnSpc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    сопровождения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и оповещения, обеспечения безопасности информации.</a:t>
            </a:r>
          </a:p>
          <a:p>
            <a:pPr marL="800100" lvl="1" indent="-342900">
              <a:lnSpc>
                <a:spcPts val="1400"/>
              </a:lnSpc>
              <a:buAutoNum type="arabicPeriod"/>
            </a:pP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/>
          </p:cNvSpPr>
          <p:nvPr/>
        </p:nvSpPr>
        <p:spPr bwMode="auto">
          <a:xfrm>
            <a:off x="9830097" y="-2612205"/>
            <a:ext cx="296333" cy="45719"/>
          </a:xfrm>
          <a:prstGeom prst="roundRect">
            <a:avLst>
              <a:gd name="adj" fmla="val 11718"/>
            </a:avLst>
          </a:prstGeom>
          <a:solidFill>
            <a:srgbClr val="FFFFFF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245" tIns="72245" rIns="72245" bIns="72245" anchor="ctr"/>
          <a:lstStyle/>
          <a:p>
            <a:endParaRPr lang="ru-RU"/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9830097" y="-2002605"/>
            <a:ext cx="296333" cy="45719"/>
          </a:xfrm>
          <a:prstGeom prst="roundRect">
            <a:avLst>
              <a:gd name="adj" fmla="val 11718"/>
            </a:avLst>
          </a:prstGeom>
          <a:solidFill>
            <a:srgbClr val="FFFFFF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245" tIns="72245" rIns="72245" bIns="72245" anchor="ctr"/>
          <a:lstStyle/>
          <a:p>
            <a:endParaRPr lang="ru-RU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9017297" y="-2612205"/>
            <a:ext cx="296333" cy="45719"/>
          </a:xfrm>
          <a:prstGeom prst="roundRect">
            <a:avLst>
              <a:gd name="adj" fmla="val 11718"/>
            </a:avLst>
          </a:prstGeom>
          <a:solidFill>
            <a:srgbClr val="FFFFFF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245" tIns="72245" rIns="72245" bIns="72245" anchor="ctr"/>
          <a:lstStyle/>
          <a:p>
            <a:endParaRPr lang="ru-RU"/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8204497" y="-2612205"/>
            <a:ext cx="296333" cy="45719"/>
          </a:xfrm>
          <a:prstGeom prst="roundRect">
            <a:avLst>
              <a:gd name="adj" fmla="val 11718"/>
            </a:avLst>
          </a:prstGeom>
          <a:solidFill>
            <a:srgbClr val="FFFFFF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245" tIns="72245" rIns="72245" bIns="72245" anchor="ctr"/>
          <a:lstStyle/>
          <a:p>
            <a:endParaRPr lang="ru-RU"/>
          </a:p>
        </p:txBody>
      </p:sp>
      <p:sp>
        <p:nvSpPr>
          <p:cNvPr id="12" name="Rectangle 18"/>
          <p:cNvSpPr>
            <a:spLocks/>
          </p:cNvSpPr>
          <p:nvPr/>
        </p:nvSpPr>
        <p:spPr bwMode="auto">
          <a:xfrm>
            <a:off x="-1818978" y="2239195"/>
            <a:ext cx="22615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428" tIns="72245" rIns="126428" bIns="72245"/>
          <a:lstStyle/>
          <a:p>
            <a:pPr algn="l" defTabSz="1298575"/>
            <a:r>
              <a:rPr lang="ru-RU" sz="2800">
                <a:solidFill>
                  <a:srgbClr val="33666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</a:t>
            </a:r>
            <a:endParaRPr lang="ru-RU"/>
          </a:p>
        </p:txBody>
      </p:sp>
      <p:sp>
        <p:nvSpPr>
          <p:cNvPr id="14" name="Rectangle 18"/>
          <p:cNvSpPr>
            <a:spLocks/>
          </p:cNvSpPr>
          <p:nvPr/>
        </p:nvSpPr>
        <p:spPr bwMode="auto">
          <a:xfrm>
            <a:off x="-2361903" y="-2713805"/>
            <a:ext cx="40593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428" tIns="72245" rIns="126428" bIns="72245" anchor="b"/>
          <a:lstStyle/>
          <a:p>
            <a:pPr marL="482600" algn="l" defTabSz="1298575"/>
            <a:r>
              <a:rPr lang="ru-RU" sz="3800" b="1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РЕАЛИЗОВАННЫЕ ПРОЕКТЫ ПО СКУД</a:t>
            </a:r>
            <a:endParaRPr lang="ru-RU"/>
          </a:p>
        </p:txBody>
      </p:sp>
      <p:pic>
        <p:nvPicPr>
          <p:cNvPr id="17410" name="Picture 2" descr="D:\Макиенко Ю.Д\Презентации\Для Въетнама Ильина\фон кон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0" y="6118"/>
            <a:ext cx="9392788" cy="68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Макиенко Ю.Д\лого\Logo Insystem 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70" y="692696"/>
            <a:ext cx="1794328" cy="20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киенко Ю.Д\Презентации\Для Въетнама Ильина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8"/>
          <p:cNvSpPr>
            <a:spLocks/>
          </p:cNvSpPr>
          <p:nvPr/>
        </p:nvSpPr>
        <p:spPr bwMode="auto">
          <a:xfrm>
            <a:off x="-1818978" y="2239195"/>
            <a:ext cx="22615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428" tIns="72245" rIns="126428" bIns="72245"/>
          <a:lstStyle/>
          <a:p>
            <a:pPr algn="l" defTabSz="1298575"/>
            <a:r>
              <a:rPr lang="ru-RU" sz="2800">
                <a:solidFill>
                  <a:srgbClr val="33666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</a:t>
            </a:r>
            <a:endParaRPr lang="ru-RU"/>
          </a:p>
        </p:txBody>
      </p:sp>
      <p:sp>
        <p:nvSpPr>
          <p:cNvPr id="14" name="Rectangle 18"/>
          <p:cNvSpPr>
            <a:spLocks/>
          </p:cNvSpPr>
          <p:nvPr/>
        </p:nvSpPr>
        <p:spPr bwMode="auto">
          <a:xfrm>
            <a:off x="-2361903" y="-2713805"/>
            <a:ext cx="40593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428" tIns="72245" rIns="126428" bIns="72245" anchor="b"/>
          <a:lstStyle/>
          <a:p>
            <a:pPr marL="482600" algn="l" defTabSz="1298575"/>
            <a:r>
              <a:rPr lang="ru-RU" sz="3800" b="1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РЕАЛИЗОВАННЫЕ ПРОЕКТЫ ПО СКУД</a:t>
            </a:r>
            <a:endParaRPr lang="ru-RU"/>
          </a:p>
        </p:txBody>
      </p:sp>
      <p:sp>
        <p:nvSpPr>
          <p:cNvPr id="33" name="Rectangle 18"/>
          <p:cNvSpPr>
            <a:spLocks/>
          </p:cNvSpPr>
          <p:nvPr/>
        </p:nvSpPr>
        <p:spPr bwMode="auto">
          <a:xfrm>
            <a:off x="467544" y="476672"/>
            <a:ext cx="4673025" cy="7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428" tIns="72245" rIns="126428" bIns="72245" anchor="b"/>
          <a:lstStyle/>
          <a:p>
            <a:pPr marL="482600" defTabSz="1298575"/>
            <a:r>
              <a:rPr lang="en-US" sz="28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[</a:t>
            </a:r>
            <a:r>
              <a:rPr lang="ru-RU" sz="28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О Компании</a:t>
            </a:r>
            <a:r>
              <a:rPr lang="en-US" sz="28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]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27" name="Rectangle 18"/>
          <p:cNvSpPr>
            <a:spLocks/>
          </p:cNvSpPr>
          <p:nvPr/>
        </p:nvSpPr>
        <p:spPr bwMode="auto">
          <a:xfrm>
            <a:off x="4569633" y="1558971"/>
            <a:ext cx="3926860" cy="223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428" tIns="72245" rIns="126428" bIns="72245"/>
          <a:lstStyle/>
          <a:p>
            <a:pPr defTabSz="1298575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>Компания специализируется на внедрении комплексных решений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>в области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>: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> </a:t>
            </a:r>
          </a:p>
          <a:p>
            <a:pPr defTabSz="1298575"/>
            <a:endParaRPr lang="en-US" sz="14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  <a:sym typeface="Arial" pitchFamily="34" charset="0"/>
            </a:endParaRPr>
          </a:p>
          <a:p>
            <a:pPr marL="285750" indent="-285750" defTabSz="1298575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>безопасности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  <a:sym typeface="Arial" pitchFamily="34" charset="0"/>
            </a:endParaRPr>
          </a:p>
          <a:p>
            <a:pPr marL="285750" indent="-285750" defTabSz="1298575">
              <a:buFont typeface="Arial" pitchFamily="34" charset="0"/>
              <a:buChar char="•"/>
            </a:pP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>э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>нергоэффективности</a:t>
            </a:r>
            <a:endParaRPr lang="en-US" sz="1400" dirty="0">
              <a:solidFill>
                <a:schemeClr val="accent5">
                  <a:lumMod val="50000"/>
                </a:schemeClr>
              </a:solidFill>
              <a:cs typeface="Arial" pitchFamily="34" charset="0"/>
              <a:sym typeface="Arial" pitchFamily="34" charset="0"/>
            </a:endParaRPr>
          </a:p>
          <a:p>
            <a:pPr marL="285750" indent="-285750" defTabSz="1298575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>информатизации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Arial" pitchFamily="34" charset="0"/>
              <a:sym typeface="Arial" pitchFamily="34" charset="0"/>
            </a:endParaRPr>
          </a:p>
          <a:p>
            <a:pPr defTabSz="1298575"/>
            <a:endParaRPr lang="ru-RU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6808" y="3284984"/>
            <a:ext cx="693358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98575"/>
            <a:r>
              <a:rPr lang="ru-RU" sz="1400" u="sng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itchFamily="34" charset="0"/>
                <a:sym typeface="Arial" pitchFamily="34" charset="0"/>
              </a:rPr>
              <a:t>Сегодня ИНСИСТЕМ – это</a:t>
            </a:r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itchFamily="34" charset="0"/>
                <a:sym typeface="Arial" pitchFamily="34" charset="0"/>
              </a:rPr>
              <a:t>:</a:t>
            </a:r>
            <a:endParaRPr lang="ru-RU" sz="1400" u="sng" dirty="0" smtClean="0">
              <a:solidFill>
                <a:schemeClr val="accent5">
                  <a:lumMod val="50000"/>
                </a:schemeClr>
              </a:solidFill>
              <a:latin typeface="+mj-lt"/>
              <a:cs typeface="Arial" pitchFamily="34" charset="0"/>
              <a:sym typeface="Arial" pitchFamily="34" charset="0"/>
            </a:endParaRPr>
          </a:p>
          <a:p>
            <a:pPr algn="just" defTabSz="1298575"/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+mj-lt"/>
              <a:cs typeface="Arial" pitchFamily="34" charset="0"/>
              <a:sym typeface="Arial" pitchFamily="34" charset="0"/>
            </a:endParaRPr>
          </a:p>
          <a:p>
            <a:pPr marL="285750" indent="-285750" algn="just" defTabSz="1298575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itchFamily="34" charset="0"/>
                <a:sym typeface="Arial" pitchFamily="34" charset="0"/>
              </a:rPr>
              <a:t>группа компаний с филиальной сетью на территории России. </a:t>
            </a:r>
          </a:p>
          <a:p>
            <a:pPr algn="just" defTabSz="1298575"/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+mj-lt"/>
              <a:cs typeface="Arial" pitchFamily="34" charset="0"/>
              <a:sym typeface="Arial" pitchFamily="34" charset="0"/>
            </a:endParaRPr>
          </a:p>
          <a:p>
            <a:pPr marL="285750" indent="-285750" algn="just" defTabSz="1298575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производитель, специализирующийся на внедрении комплексных инфокоммуникационных и инженерных решений на основе собственных технологических разработок, а также решений лидеров мирового рынка.</a:t>
            </a:r>
          </a:p>
          <a:p>
            <a:pPr marL="285750" indent="-285750" algn="just" defTabSz="1298575">
              <a:buFont typeface="Arial" pitchFamily="34" charset="0"/>
              <a:buChar char="•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285750" indent="-285750" algn="just" defTabSz="1298575">
              <a:buFont typeface="Arial" pitchFamily="34" charset="0"/>
              <a:buChar char="•"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Система менеджмента качества компании сертифицирована на соответствие требованиям стандарта ГОСТ Р ИСО 9001 - 2008 (ISO 9001:2008).</a:t>
            </a:r>
          </a:p>
          <a:p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defTabSz="1298575"/>
            <a:endParaRPr lang="ru-RU" sz="11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akienko\Desktop\лого 11 л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71" y="1664186"/>
            <a:ext cx="2195091" cy="12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акиенко Ю.Д\лого\Logo Insystem smal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288"/>
          <a:stretch/>
        </p:blipFill>
        <p:spPr bwMode="auto">
          <a:xfrm>
            <a:off x="7596336" y="5877272"/>
            <a:ext cx="567045" cy="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киенко Ю.Д\Презентации\Для Въетнама Ильина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11" y="2004318"/>
            <a:ext cx="3095773" cy="41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6" y="2004318"/>
            <a:ext cx="3558368" cy="41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18"/>
          <p:cNvSpPr>
            <a:spLocks/>
          </p:cNvSpPr>
          <p:nvPr/>
        </p:nvSpPr>
        <p:spPr bwMode="auto">
          <a:xfrm>
            <a:off x="539586" y="764704"/>
            <a:ext cx="7623796" cy="7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428" tIns="72245" rIns="126428" bIns="72245" anchor="b"/>
          <a:lstStyle/>
          <a:p>
            <a:pPr marL="482600" defTabSz="1298575"/>
            <a:r>
              <a:rPr lang="en-US" sz="2800" b="1" dirty="0" smtClean="0">
                <a:solidFill>
                  <a:schemeClr val="accent6"/>
                </a:solidFill>
                <a:latin typeface="Arial Narrow" pitchFamily="34" charset="0"/>
                <a:sym typeface="Arial Narrow" pitchFamily="34" charset="0"/>
              </a:rPr>
              <a:t>[</a:t>
            </a:r>
            <a:r>
              <a:rPr lang="ru-RU" sz="2800" b="1" dirty="0" smtClean="0">
                <a:solidFill>
                  <a:srgbClr val="33666A"/>
                </a:solidFill>
                <a:latin typeface="Arial Narrow" pitchFamily="34" charset="0"/>
                <a:sym typeface="Arial Narrow" pitchFamily="34" charset="0"/>
              </a:rPr>
              <a:t>Продукты и решения  реализованные в проекта СЗОНТ РД</a:t>
            </a:r>
            <a:r>
              <a:rPr lang="en-US" sz="2800" b="1" dirty="0" smtClean="0">
                <a:solidFill>
                  <a:schemeClr val="accent6"/>
                </a:solidFill>
                <a:latin typeface="Arial Narrow" pitchFamily="34" charset="0"/>
                <a:sym typeface="Arial Narrow" pitchFamily="34" charset="0"/>
              </a:rPr>
              <a:t>]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 bwMode="auto">
          <a:xfrm>
            <a:off x="5436194" y="2016550"/>
            <a:ext cx="3816326" cy="64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2" tIns="50795" rIns="88892" bIns="50795"/>
          <a:lstStyle/>
          <a:p>
            <a:pPr defTabSz="913028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Продукты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 19"/>
          <p:cNvSpPr>
            <a:spLocks/>
          </p:cNvSpPr>
          <p:nvPr/>
        </p:nvSpPr>
        <p:spPr bwMode="auto">
          <a:xfrm>
            <a:off x="1187624" y="1988840"/>
            <a:ext cx="2304256" cy="41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2" tIns="50795" rIns="88892" bIns="50795"/>
          <a:lstStyle/>
          <a:p>
            <a:pPr defTabSz="913028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Решения</a:t>
            </a:r>
          </a:p>
          <a:p>
            <a:pPr defTabSz="913028"/>
            <a:endParaRPr lang="ru-RU" sz="2000" b="1" dirty="0" smtClean="0">
              <a:solidFill>
                <a:srgbClr val="33666A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lvl="0" indent="-285750" defTabSz="913028">
              <a:buFont typeface="Arial" pitchFamily="34" charset="0"/>
              <a:buChar char="-"/>
            </a:pPr>
            <a:endParaRPr lang="ru-RU" sz="1400" b="1" dirty="0" smtClean="0">
              <a:solidFill>
                <a:srgbClr val="33666A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lvl="0" defTabSz="913028"/>
            <a:endParaRPr lang="ru-RU" b="1" dirty="0" smtClean="0">
              <a:solidFill>
                <a:srgbClr val="33666A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611" y="4069521"/>
            <a:ext cx="3311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Arial" pitchFamily="34" charset="0"/>
              </a:rPr>
              <a:t>КАВС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Gulim" pitchFamily="34" charset="-127"/>
                <a:cs typeface="Arial" pitchFamily="34" charset="0"/>
              </a:rPr>
              <a:t>(мобильный комплекс видеоконференцсвязи)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780928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ts val="1800"/>
              </a:lnSpc>
              <a:buFont typeface="Calibri" pitchFamily="34" charset="0"/>
              <a:buChar char="-"/>
            </a:pP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lvl="0" indent="-171450">
              <a:lnSpc>
                <a:spcPts val="1800"/>
              </a:lnSpc>
              <a:buFont typeface="Calibri" pitchFamily="34" charset="0"/>
              <a:buChar char="-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Мобильный комплекс СЗИОНТ (ППУ)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lnSpc>
                <a:spcPts val="1800"/>
              </a:lnSpc>
            </a:pP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lvl="0" indent="-171450">
              <a:lnSpc>
                <a:spcPts val="1800"/>
              </a:lnSpc>
              <a:buFont typeface="Calibri" pitchFamily="34" charset="0"/>
              <a:buChar char="-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Система безопасности на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транспорте и в местах массового пребывания людей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(СЗИОНТ, ОКСИОН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2" descr="D:\Макиенко Ю.Д\лого\Logo Insystem smal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288"/>
          <a:stretch/>
        </p:blipFill>
        <p:spPr bwMode="auto">
          <a:xfrm>
            <a:off x="7596336" y="5877272"/>
            <a:ext cx="567045" cy="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Макиенко Ю.Д\Презентации\ЭЛЕМЕНТЫ\мегаполис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624440"/>
            <a:ext cx="2153138" cy="4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киенко Ю.Д\Презентации\ЭЛЕМЕНТЫ\лого ароганит 3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8172"/>
            <a:ext cx="2208078" cy="3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Макиенко Ю.Д\Презентации\Для Въетнама Ильина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" y="70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акиенко Ю.Д\лого\Logo Insystem sm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288"/>
          <a:stretch/>
        </p:blipFill>
        <p:spPr bwMode="auto">
          <a:xfrm>
            <a:off x="7524328" y="5877272"/>
            <a:ext cx="567045" cy="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8"/>
          <p:cNvSpPr>
            <a:spLocks/>
          </p:cNvSpPr>
          <p:nvPr/>
        </p:nvSpPr>
        <p:spPr bwMode="auto">
          <a:xfrm>
            <a:off x="-1818976" y="2239197"/>
            <a:ext cx="22615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665" tIns="68953" rIns="120665" bIns="68953"/>
          <a:lstStyle/>
          <a:p>
            <a:pPr defTabSz="1239387"/>
            <a:r>
              <a:rPr lang="ru-RU" sz="2600">
                <a:solidFill>
                  <a:srgbClr val="33666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</a:t>
            </a:r>
            <a:endParaRPr lang="ru-RU"/>
          </a:p>
        </p:txBody>
      </p:sp>
      <p:sp>
        <p:nvSpPr>
          <p:cNvPr id="33" name="Rectangle 18"/>
          <p:cNvSpPr>
            <a:spLocks/>
          </p:cNvSpPr>
          <p:nvPr/>
        </p:nvSpPr>
        <p:spPr bwMode="auto">
          <a:xfrm>
            <a:off x="395536" y="836712"/>
            <a:ext cx="8856984" cy="7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665" tIns="68953" rIns="120665" bIns="68953" anchor="b"/>
          <a:lstStyle/>
          <a:p>
            <a:pPr marL="460603" defTabSz="1239387"/>
            <a:r>
              <a:rPr lang="en-US" sz="28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[</a:t>
            </a:r>
            <a:r>
              <a:rPr lang="ru-RU" sz="2800" b="1" dirty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З</a:t>
            </a:r>
            <a:r>
              <a:rPr lang="ru-RU" sz="28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адачи системы </a:t>
            </a:r>
            <a:r>
              <a:rPr lang="ru-RU" sz="2800" b="1" dirty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безопасности на транспорте и в местах массового пребывания </a:t>
            </a:r>
            <a:r>
              <a:rPr lang="ru-RU" sz="28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людей в РД</a:t>
            </a:r>
            <a:r>
              <a:rPr lang="en-US" sz="28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]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72816"/>
            <a:ext cx="2880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Обеспечение безопасности потенциально опасных объектов, прилегающих территорий и объектов с массовым пребыванием людей требует эффективной и слаженной работы всех компонентов комплексной системы безопасности.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2703" y="1772816"/>
            <a:ext cx="348170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Подготовка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населения в области гражданской обороны, защиты от чрезвычайных ситуаций, обеспечения пожарной безопасности и охраны общественного порядка, своевременное оповещение и оперативное информирование граждан о чрезвычайных ситуациях и угрозе террористических акций, мониторинг обстановки и состояния правопорядка в местах массового пребывания людей на основе использования современных технических средств и технологий.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990582" y="1772816"/>
            <a:ext cx="250068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3500" dirty="0">
                <a:solidFill>
                  <a:schemeClr val="accent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sp>
        <p:nvSpPr>
          <p:cNvPr id="9" name="Rectangle 13"/>
          <p:cNvSpPr>
            <a:spLocks/>
          </p:cNvSpPr>
          <p:nvPr/>
        </p:nvSpPr>
        <p:spPr bwMode="auto">
          <a:xfrm>
            <a:off x="4475753" y="1824652"/>
            <a:ext cx="250068" cy="5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3500" dirty="0">
                <a:solidFill>
                  <a:schemeClr val="accent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</a:t>
            </a:r>
          </a:p>
        </p:txBody>
      </p:sp>
      <p:pic>
        <p:nvPicPr>
          <p:cNvPr id="9218" name="Picture 2" descr="D:\Макиенко Ю.Д\Презентации\ЭЛЕМЕНТЫ\vehicleswithcircleshighway-6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81554"/>
            <a:ext cx="2497493" cy="24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акиенко Ю.Д\Презентации\ЭЛЕМЕНТЫ\Metro_madrid_linea_1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7"/>
          <a:stretch/>
        </p:blipFill>
        <p:spPr bwMode="auto">
          <a:xfrm>
            <a:off x="3635896" y="4600724"/>
            <a:ext cx="1868813" cy="180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киенко Ю.Д\Презентации\Для Въетнама Ильина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" y="-34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акиенко Ю.Д\лого\Logo Insystem sm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288"/>
          <a:stretch/>
        </p:blipFill>
        <p:spPr bwMode="auto">
          <a:xfrm>
            <a:off x="7524328" y="5877272"/>
            <a:ext cx="567045" cy="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8"/>
          <p:cNvSpPr>
            <a:spLocks/>
          </p:cNvSpPr>
          <p:nvPr/>
        </p:nvSpPr>
        <p:spPr bwMode="auto">
          <a:xfrm>
            <a:off x="395535" y="973070"/>
            <a:ext cx="8745337" cy="7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665" tIns="68953" rIns="120665" bIns="68953" anchor="b"/>
          <a:lstStyle/>
          <a:p>
            <a:pPr marL="460603" defTabSz="1239387"/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[</a:t>
            </a:r>
            <a:r>
              <a:rPr lang="ru-RU" sz="2400" b="1" dirty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Ф</a:t>
            </a:r>
            <a:r>
              <a:rPr lang="ru-RU" sz="24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ункции системы </a:t>
            </a:r>
            <a:r>
              <a:rPr lang="ru-RU" sz="2400" b="1" dirty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защиты от угроз природного и </a:t>
            </a:r>
            <a:endParaRPr lang="ru-RU" sz="2400" b="1" dirty="0" smtClean="0">
              <a:solidFill>
                <a:srgbClr val="33666A"/>
              </a:solidFill>
              <a:latin typeface="Arial Narrow" pitchFamily="34" charset="0"/>
              <a:ea typeface="Arial Narrow" pitchFamily="34" charset="0"/>
              <a:cs typeface="Arial Narrow" pitchFamily="34" charset="0"/>
              <a:sym typeface="Arial Narrow" pitchFamily="34" charset="0"/>
            </a:endParaRPr>
          </a:p>
          <a:p>
            <a:pPr marL="460603" defTabSz="1239387"/>
            <a:r>
              <a:rPr lang="ru-RU" sz="24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техногенного </a:t>
            </a:r>
            <a:r>
              <a:rPr lang="ru-RU" sz="2400" b="1" dirty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характера, информирования и оповещения населения </a:t>
            </a:r>
            <a:r>
              <a:rPr lang="ru-RU" sz="24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на </a:t>
            </a:r>
            <a:r>
              <a:rPr lang="ru-RU" sz="2400" b="1" dirty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транспорте </a:t>
            </a:r>
            <a:r>
              <a:rPr lang="ru-RU" sz="24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СЗИОНТ РД</a:t>
            </a:r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]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5005625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СЗИОНТ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на объектах транспортной инфраструктуры имеет возможность интеграции с диспетчерскими службами и ситуационными центрами, и сопряжён с центрами управления в кризисных ситуациях для обеспечения информационной поддержки при угрозе возникновения и возникновении ЧС, принятия решений и управления в кризисных ситуациях.</a:t>
            </a:r>
          </a:p>
        </p:txBody>
      </p:sp>
      <p:pic>
        <p:nvPicPr>
          <p:cNvPr id="10242" name="Picture 2" descr="D:\Макиенко Ю.Д\Продукты\Объект 3D\скриншоты\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3813" r="3010" b="3532"/>
          <a:stretch/>
        </p:blipFill>
        <p:spPr bwMode="auto">
          <a:xfrm>
            <a:off x="1218108" y="3068960"/>
            <a:ext cx="1625700" cy="8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905213"/>
            <a:ext cx="49685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защита жизни и здоровья населения на транспорте от актов незаконного вмешательства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, в том числе террористической направленности, от чрезвычайных ситуаций (ЧС) природного и техногенного характера;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подготовка населения в области гражданской обороны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, защиты от ЧС;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обеспечения пожарной безопасности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и охраны общественного порядка;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своевременное оповещение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и оперативное информирование граждан об угрозе возникновении ЧС и террористических акций;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мониторинг обстановки и состояния правопорядка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в местах массового пребывания людей на территории транспортных узлов на автомобильном, городском наземном электрическом транспорте и в дорожном хозяйстве, на железнодорожном транспорте, воздушном транспорте, а также на морском и внутреннем водном транспорте с использованием современных технических средств и технологий.</a:t>
            </a:r>
          </a:p>
        </p:txBody>
      </p:sp>
      <p:pic>
        <p:nvPicPr>
          <p:cNvPr id="10243" name="Picture 3" descr="D:\Макиенко Ю.Д\Продукты\Объект 3D\скриншоты\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3355" r="2216" b="3701"/>
          <a:stretch/>
        </p:blipFill>
        <p:spPr bwMode="auto">
          <a:xfrm>
            <a:off x="1218108" y="2025391"/>
            <a:ext cx="1625699" cy="8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Макиенко Ю.Д\Продукты\Объект 3D\скриншоты\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08" y="4149080"/>
            <a:ext cx="1625699" cy="9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киенко Ю.Д\Презентации\Для Въетнама Ильина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" y="63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акиенко Ю.Д\лого\Logo Insystem sm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288"/>
          <a:stretch/>
        </p:blipFill>
        <p:spPr bwMode="auto">
          <a:xfrm>
            <a:off x="7524328" y="5877272"/>
            <a:ext cx="567045" cy="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8"/>
          <p:cNvSpPr>
            <a:spLocks/>
          </p:cNvSpPr>
          <p:nvPr/>
        </p:nvSpPr>
        <p:spPr bwMode="auto">
          <a:xfrm>
            <a:off x="467544" y="757046"/>
            <a:ext cx="8856984" cy="7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665" tIns="68953" rIns="120665" bIns="68953" anchor="b"/>
          <a:lstStyle/>
          <a:p>
            <a:pPr marL="460603" defTabSz="1239387"/>
            <a:r>
              <a:rPr lang="en-US" sz="28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[</a:t>
            </a:r>
            <a:r>
              <a:rPr lang="ru-RU" sz="28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Описание программного обеспечения </a:t>
            </a:r>
          </a:p>
          <a:p>
            <a:pPr marL="460603" defTabSz="1239387"/>
            <a:r>
              <a:rPr lang="ru-RU" sz="28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«Объект 3</a:t>
            </a:r>
            <a:r>
              <a:rPr lang="en-US" sz="28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D</a:t>
            </a:r>
            <a:r>
              <a:rPr lang="ru-RU" sz="28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»</a:t>
            </a:r>
            <a:r>
              <a:rPr lang="en-US" sz="28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]</a:t>
            </a:r>
            <a:endParaRPr lang="ru-RU" sz="2800" dirty="0">
              <a:solidFill>
                <a:schemeClr val="accent6"/>
              </a:solidFill>
            </a:endParaRPr>
          </a:p>
        </p:txBody>
      </p:sp>
      <p:pic>
        <p:nvPicPr>
          <p:cNvPr id="2056" name="Рисунок 3" descr="Описание: D:\Макиенко Ю.Д\Сайт Инсистем\SEO тексты\Объект 3D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20" y="3917935"/>
            <a:ext cx="1944036" cy="145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2" descr="Описание: D:\Макиенко Ю.Д\Сайт Инсистем\SEO тексты\Объект 3D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67557"/>
            <a:ext cx="2131236" cy="16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4" descr="Описание: D:\Макиенко Ю.Д\Сайт Инсистем\SEO тексты\Объект 3D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86916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71600" y="1556792"/>
            <a:ext cx="681069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процессе реализации проекта СЗИОНТ в Республике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Дагестан на рабочих местах было установлено программное обеспечение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«АРОГАНИТ Объект 3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D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».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1400" b="1" dirty="0" smtClean="0">
              <a:solidFill>
                <a:schemeClr val="accent5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Целью создания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программного комплекса «АРОГАНИТ Объект 3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является интеграция всех систем обеспечения безопасности объекта в единый программный продукт для оперативной реакции на тревожные события и мониторинга текущего состояния с использованием 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технологий.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«АРОГАНИТ Объект 3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предназначен для автоматизации работы специализированных подразделений и служб обеспечивающий контроль и обеспечение безопасности в местах массового пребывания людей.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Программный комплекс (ПК) «АРОГАНИТ Объект 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 обеспечивает решение следующих основных задач: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899592" y="4761146"/>
            <a:ext cx="34151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30238" algn="l"/>
              </a:tabLs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разделение объекта на отдельные здания и этажи с возможностью раздельного просмотра;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1400" dirty="0">
              <a:solidFill>
                <a:schemeClr val="accent5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99592" y="5499229"/>
            <a:ext cx="33843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30238" algn="l"/>
              </a:tabLs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широкие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возможности по навигации и перемещению по трехмерной модели;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30238" algn="l"/>
              </a:tabLst>
            </a:pPr>
            <a:endParaRPr lang="ru-RU" sz="1400" dirty="0">
              <a:solidFill>
                <a:schemeClr val="accent5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6104" y="40584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1400" dirty="0">
              <a:solidFill>
                <a:srgbClr val="4BACC6">
                  <a:lumMod val="50000"/>
                </a:srgbClr>
              </a:solidFill>
              <a:ea typeface="Times New Roman" pitchFamily="18" charset="0"/>
              <a:cs typeface="Arial" pitchFamily="34" charset="0"/>
            </a:endParaRPr>
          </a:p>
          <a:p>
            <a:pPr marL="174625" lvl="0" indent="-1746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30238" algn="l"/>
              </a:tabLst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мониторинг текущего состояния с помощью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    трехмерной модели объекта;</a:t>
            </a:r>
            <a:endParaRPr lang="ru-RU" sz="600" dirty="0">
              <a:solidFill>
                <a:srgbClr val="4BACC6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киенко Ю.Д\Презентации\Для Въетнама Ильина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акиенко Ю.Д\лого\Logo Insystem sm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288"/>
          <a:stretch/>
        </p:blipFill>
        <p:spPr bwMode="auto">
          <a:xfrm>
            <a:off x="7524328" y="5877272"/>
            <a:ext cx="567045" cy="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8"/>
          <p:cNvSpPr>
            <a:spLocks/>
          </p:cNvSpPr>
          <p:nvPr/>
        </p:nvSpPr>
        <p:spPr bwMode="auto">
          <a:xfrm>
            <a:off x="467544" y="685038"/>
            <a:ext cx="8856984" cy="7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665" tIns="68953" rIns="120665" bIns="68953" anchor="b"/>
          <a:lstStyle/>
          <a:p>
            <a:pPr marL="460603" defTabSz="1239387"/>
            <a:r>
              <a:rPr lang="en-US" sz="28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[</a:t>
            </a:r>
            <a:r>
              <a:rPr lang="ru-RU" sz="28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Описание программного обеспечения </a:t>
            </a:r>
          </a:p>
          <a:p>
            <a:pPr marL="460603" defTabSz="1239387"/>
            <a:r>
              <a:rPr lang="ru-RU" sz="28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«Объект 3</a:t>
            </a:r>
            <a:r>
              <a:rPr lang="en-US" sz="28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D</a:t>
            </a:r>
            <a:r>
              <a:rPr lang="ru-RU" sz="28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»</a:t>
            </a:r>
            <a:r>
              <a:rPr lang="en-US" sz="28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]</a:t>
            </a:r>
            <a:endParaRPr lang="ru-RU" sz="2800" dirty="0">
              <a:solidFill>
                <a:schemeClr val="accent6"/>
              </a:solidFill>
            </a:endParaRPr>
          </a:p>
        </p:txBody>
      </p:sp>
      <p:pic>
        <p:nvPicPr>
          <p:cNvPr id="2052" name="Рисунок 8" descr="Описание: D:\Макиенко Ю.Д\Сайт Инсистем\SEO тексты\Объект 3D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60" y="1923823"/>
            <a:ext cx="2053648" cy="15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7" descr="Описание: D:\Макиенко Ю.Д\Сайт Инсистем\SEO тексты\Объект 3D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54" y="2740725"/>
            <a:ext cx="1877806" cy="14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6" descr="Описание: D:\Макиенко Ю.Д\Сайт Инсистем\SEO тексты\Объект 3D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067" y="3565212"/>
            <a:ext cx="2024357" cy="15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0" descr="Описание: D:\Макиенко Ю.Д\Сайт Инсистем\SEO тексты\Объект 3D\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012288" cy="15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44761" y="1549822"/>
            <a:ext cx="531141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отображение на трехмерной модели интерактивных элементов с возможностью просмотра текущего статуса и получения подробной информации (видеокамеры, терминалы, датчики и т.д.);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27583" y="2485345"/>
            <a:ext cx="51845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отображение последних тревожных событий по всему объекту с возможностью обработки, уточнения и передачи в соответствующие службы;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827583" y="3193812"/>
            <a:ext cx="552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отображение утвержденных путей эвакуации населения при возникновении или риске возникновения ЧС;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827583" y="3650533"/>
            <a:ext cx="55436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моделирование развития ЧС с помощью сертифицированных методик и отображение расчета на модели;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827583" y="4146022"/>
            <a:ext cx="532859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поддержка принятия решения персоналам в части предоставления полного последовательного алгоритма действий в определенных ситуациях и возможность отметки о выполнении определенных действий;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827583" y="5085184"/>
            <a:ext cx="540060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получение различной справочной информации (телефонная книга, список сотрудников и т.д.);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возможность принятия экстренных вызовов от стационарных панелей или телефонов по протоколы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SIP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доступ к специализированному хранилищу файлов.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2053" name="Рисунок 5" descr="Описание: D:\Макиенко Ю.Д\Сайт Инсистем\SEO тексты\Объект 3D\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50" y="1052736"/>
            <a:ext cx="1920175" cy="144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киенко Ю.Д\Презентации\Для Въетнама Ильина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" y="-65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акиенко Ю.Д\лого\Logo Insystem sm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288"/>
          <a:stretch/>
        </p:blipFill>
        <p:spPr bwMode="auto">
          <a:xfrm>
            <a:off x="7524328" y="5877272"/>
            <a:ext cx="567045" cy="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8"/>
          <p:cNvSpPr>
            <a:spLocks/>
          </p:cNvSpPr>
          <p:nvPr/>
        </p:nvSpPr>
        <p:spPr bwMode="auto">
          <a:xfrm>
            <a:off x="395536" y="260648"/>
            <a:ext cx="8856984" cy="7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665" tIns="68953" rIns="120665" bIns="68953" anchor="b"/>
          <a:lstStyle/>
          <a:p>
            <a:pPr marL="460603" defTabSz="1239387"/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[</a:t>
            </a:r>
            <a:r>
              <a:rPr lang="ru-RU" sz="24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Реализация СЗИОНТ в Республике Дагестан</a:t>
            </a:r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]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7659" y="2564904"/>
            <a:ext cx="186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Аэропорт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Уйташ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Макиенко Ю.Д\Презентации\СЗИОНТ\SDC118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7" b="12795"/>
          <a:stretch/>
        </p:blipFill>
        <p:spPr bwMode="auto">
          <a:xfrm>
            <a:off x="1540284" y="2976985"/>
            <a:ext cx="3071559" cy="166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киенко Ю.Д\Презентации\СЗИОНТ\SDC118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13812"/>
          <a:stretch/>
        </p:blipFill>
        <p:spPr bwMode="auto">
          <a:xfrm>
            <a:off x="2149026" y="4858297"/>
            <a:ext cx="2238444" cy="12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киенко Ю.Д\Презентации\СЗИОНТ\SDC1186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 r="14188" b="13896"/>
          <a:stretch/>
        </p:blipFill>
        <p:spPr bwMode="auto">
          <a:xfrm>
            <a:off x="4507918" y="4850015"/>
            <a:ext cx="2085508" cy="12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2596" y="6208874"/>
            <a:ext cx="2338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Вид с камеры видеонаблюдения</a:t>
            </a:r>
            <a:endParaRPr lang="ru-RU" sz="1200" dirty="0"/>
          </a:p>
        </p:txBody>
      </p:sp>
      <p:pic>
        <p:nvPicPr>
          <p:cNvPr id="1031" name="Picture 7" descr="D:\Макиенко Ю.Д\Презентации\СЗИОНТ\SDC118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21" y="12562149"/>
            <a:ext cx="3752800" cy="28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106741"/>
            <a:ext cx="69757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 рамках реализации проекта СЗИОНТ в Республике Дагестан компания ИНСИСТЕМ осуществила работы по созданию и использованию системы защиты от чрезвычайных ситуаций природного и техногенного характера, информирования и оповещения  на следующих объектах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Аэропорт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Уйташ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автовокзал г. Махачкала, ж/д вокзал г. Махачкала. На каждом объекте были установлены терминалов информирования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населения, РХК,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камеры видеонаблюдения,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места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размещения управляющего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оборудования.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D:\Макиенко Ю.Д\Презентации\СЗИОНТ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29" y="3006244"/>
            <a:ext cx="2166767" cy="163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киенко Ю.Д\Презентации\Для Въетнама Ильина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" y="7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акиенко Ю.Д\лого\Logo Insystem sm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288"/>
          <a:stretch/>
        </p:blipFill>
        <p:spPr bwMode="auto">
          <a:xfrm>
            <a:off x="7524328" y="5877272"/>
            <a:ext cx="567045" cy="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8"/>
          <p:cNvSpPr>
            <a:spLocks/>
          </p:cNvSpPr>
          <p:nvPr/>
        </p:nvSpPr>
        <p:spPr bwMode="auto">
          <a:xfrm>
            <a:off x="395536" y="260648"/>
            <a:ext cx="8856984" cy="7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0665" tIns="68953" rIns="120665" bIns="68953" anchor="b"/>
          <a:lstStyle/>
          <a:p>
            <a:pPr marL="460603" defTabSz="1239387"/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[</a:t>
            </a:r>
            <a:r>
              <a:rPr lang="ru-RU" sz="2400" b="1" dirty="0" smtClean="0">
                <a:solidFill>
                  <a:srgbClr val="33666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Реализация СЗИОНТ в Республике Дагестан</a:t>
            </a:r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]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97" y="1196752"/>
            <a:ext cx="410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Автовокзал  и ж/д вокзал г. Махачкала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9082" y="2996952"/>
            <a:ext cx="2338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Вид с камеры видеонаблюдения</a:t>
            </a:r>
            <a:endParaRPr lang="ru-RU" sz="1200" dirty="0"/>
          </a:p>
        </p:txBody>
      </p:sp>
      <p:pic>
        <p:nvPicPr>
          <p:cNvPr id="1029" name="Picture 5" descr="D:\Макиенко Ю.Д\Презентации\СЗИОНТ\SDC118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" b="13232"/>
          <a:stretch/>
        </p:blipFill>
        <p:spPr bwMode="auto">
          <a:xfrm>
            <a:off x="2015158" y="1556792"/>
            <a:ext cx="2340818" cy="135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акиенко Ю.Д\Презентации\СЗИОНТ\SDC118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b="13340"/>
          <a:stretch/>
        </p:blipFill>
        <p:spPr bwMode="auto">
          <a:xfrm>
            <a:off x="1403648" y="3295635"/>
            <a:ext cx="2239919" cy="12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Макиенко Ю.Д\Презентации\СЗИОНТ\SDC118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21" y="12562149"/>
            <a:ext cx="3752800" cy="28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акиенко Ю.Д\Презентации\СЗИОНТ\SDC118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4"/>
          <a:stretch/>
        </p:blipFill>
        <p:spPr bwMode="auto">
          <a:xfrm>
            <a:off x="5803807" y="3284984"/>
            <a:ext cx="2018821" cy="12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Макиенко Ю.Д\Презентации\СЗИОНТ\SDC1184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1"/>
          <a:stretch/>
        </p:blipFill>
        <p:spPr bwMode="auto">
          <a:xfrm>
            <a:off x="3709914" y="3284985"/>
            <a:ext cx="2049708" cy="12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Макиенко Ю.Д\Презентации\СЗИОНТ\191962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24779" r="11841" b="20181"/>
          <a:stretch/>
        </p:blipFill>
        <p:spPr bwMode="auto">
          <a:xfrm>
            <a:off x="4644008" y="1578752"/>
            <a:ext cx="2435518" cy="132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Макиенко Ю.Д\Презентации\СЗИОНТ\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43" y="4694701"/>
            <a:ext cx="1235909" cy="16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Макиенко Ю.Д\Презентации\СЗИОНТ\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87" y="4709331"/>
            <a:ext cx="1224923" cy="16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952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Д. Макиенко</dc:creator>
  <cp:lastModifiedBy>Prodigy</cp:lastModifiedBy>
  <cp:revision>181</cp:revision>
  <cp:lastPrinted>2013-07-19T05:46:07Z</cp:lastPrinted>
  <dcterms:created xsi:type="dcterms:W3CDTF">2012-07-25T08:47:39Z</dcterms:created>
  <dcterms:modified xsi:type="dcterms:W3CDTF">2013-11-14T08:03:02Z</dcterms:modified>
</cp:coreProperties>
</file>